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</p:sldMasterIdLst>
  <p:notesMasterIdLst>
    <p:notesMasterId r:id="rId33"/>
  </p:notesMasterIdLst>
  <p:sldIdLst>
    <p:sldId id="257" r:id="rId3"/>
    <p:sldId id="301" r:id="rId4"/>
    <p:sldId id="291" r:id="rId5"/>
    <p:sldId id="260" r:id="rId6"/>
    <p:sldId id="302" r:id="rId7"/>
    <p:sldId id="259" r:id="rId8"/>
    <p:sldId id="262" r:id="rId9"/>
    <p:sldId id="266" r:id="rId10"/>
    <p:sldId id="293" r:id="rId11"/>
    <p:sldId id="261" r:id="rId12"/>
    <p:sldId id="265" r:id="rId13"/>
    <p:sldId id="303" r:id="rId14"/>
    <p:sldId id="292" r:id="rId15"/>
    <p:sldId id="263" r:id="rId16"/>
    <p:sldId id="296" r:id="rId17"/>
    <p:sldId id="264" r:id="rId18"/>
    <p:sldId id="267" r:id="rId19"/>
    <p:sldId id="268" r:id="rId20"/>
    <p:sldId id="297" r:id="rId21"/>
    <p:sldId id="295" r:id="rId22"/>
    <p:sldId id="269" r:id="rId23"/>
    <p:sldId id="270" r:id="rId24"/>
    <p:sldId id="271" r:id="rId25"/>
    <p:sldId id="300" r:id="rId26"/>
    <p:sldId id="298" r:id="rId27"/>
    <p:sldId id="299" r:id="rId28"/>
    <p:sldId id="294" r:id="rId29"/>
    <p:sldId id="272" r:id="rId30"/>
    <p:sldId id="273" r:id="rId31"/>
    <p:sldId id="274" r:id="rId3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89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63B691D-2D10-4D1F-85BE-CEEDB85C506E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DF87F9A-46B8-423C-B89F-A79219989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03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19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2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144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179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8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173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594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681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423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40005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22400" y="177165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705600" y="1771650"/>
            <a:ext cx="508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77E01-3940-4B5D-8B1E-7640204F23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770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79963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29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16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60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825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562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4568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89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98923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13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872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40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535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9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37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26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4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611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7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FE6C8AF-BD5C-4380-AE99-B55DD7FB103C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C81D91D-6A01-4C99-84DC-8B0ABEFF6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2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2D1F343-3F9F-4DA6-84D0-1085E813E60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FED6EB3-0280-43F4-B10F-BAD086A33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eifler@sd129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mtClean="0"/>
              <a:t>Shifting Responsibility for Learning</a:t>
            </a:r>
          </a:p>
        </p:txBody>
      </p:sp>
      <p:sp>
        <p:nvSpPr>
          <p:cNvPr id="3075" name="Subtitle 5"/>
          <p:cNvSpPr>
            <a:spLocks noGrp="1"/>
          </p:cNvSpPr>
          <p:nvPr>
            <p:ph type="subTitle" idx="1"/>
          </p:nvPr>
        </p:nvSpPr>
        <p:spPr>
          <a:xfrm>
            <a:off x="2514600" y="3810000"/>
            <a:ext cx="7848600" cy="1771650"/>
          </a:xfrm>
        </p:spPr>
        <p:txBody>
          <a:bodyPr/>
          <a:lstStyle/>
          <a:p>
            <a:r>
              <a:rPr lang="en-US" altLang="en-US" sz="2800" dirty="0" smtClean="0"/>
              <a:t>Ann Eifler, </a:t>
            </a:r>
            <a:r>
              <a:rPr lang="en-US" altLang="en-US" sz="2400" dirty="0"/>
              <a:t>Literacy Coach and Reading Specialist</a:t>
            </a:r>
          </a:p>
          <a:p>
            <a:r>
              <a:rPr lang="en-US" altLang="en-US" sz="2800" dirty="0"/>
              <a:t>West Aurora High School – District 129</a:t>
            </a:r>
          </a:p>
          <a:p>
            <a:r>
              <a:rPr lang="en-US" altLang="en-US" dirty="0" smtClean="0">
                <a:hlinkClick r:id="rId2"/>
              </a:rPr>
              <a:t>aeifler@sd129.org</a:t>
            </a:r>
            <a:r>
              <a:rPr lang="en-US" altLang="en-US" dirty="0" smtClean="0"/>
              <a:t>   630-301-6731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24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450517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Five Fast Fixes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165870"/>
            <a:ext cx="9601196" cy="3855368"/>
          </a:xfrm>
        </p:spPr>
        <p:txBody>
          <a:bodyPr/>
          <a:lstStyle/>
          <a:p>
            <a:pPr marL="0" indent="0" algn="ctr">
              <a:buNone/>
              <a:defRPr/>
            </a:pPr>
            <a:endParaRPr lang="en-US" dirty="0" smtClean="0"/>
          </a:p>
          <a:p>
            <a:pPr marL="457200" indent="-457200">
              <a:buAutoNum type="arabicPeriod"/>
              <a:defRPr/>
            </a:pPr>
            <a:r>
              <a:rPr lang="en-US" dirty="0" smtClean="0"/>
              <a:t>Prepare classroom routines</a:t>
            </a:r>
          </a:p>
          <a:p>
            <a:pPr marL="457200" indent="-457200">
              <a:buAutoNum type="arabicPeriod"/>
              <a:defRPr/>
            </a:pPr>
            <a:r>
              <a:rPr lang="en-US" dirty="0" smtClean="0"/>
              <a:t>More time planning outside of class = less work in class</a:t>
            </a:r>
          </a:p>
          <a:p>
            <a:pPr marL="457200" indent="-457200">
              <a:buAutoNum type="arabicPeriod"/>
              <a:defRPr/>
            </a:pPr>
            <a:r>
              <a:rPr lang="en-US" dirty="0" smtClean="0"/>
              <a:t>Plan to PREPARE TO LEARN  - ENGAGE AND TRANSFORM INFORMATION – REFLECT ON LEARNING</a:t>
            </a:r>
          </a:p>
          <a:p>
            <a:pPr marL="457200" indent="-457200">
              <a:buAutoNum type="arabicPeriod"/>
              <a:defRPr/>
            </a:pPr>
            <a:r>
              <a:rPr lang="en-US" dirty="0" smtClean="0"/>
              <a:t>Ask engaging, open-ended questions</a:t>
            </a:r>
          </a:p>
          <a:p>
            <a:pPr marL="457200" indent="-457200">
              <a:buAutoNum type="arabicPeriod"/>
              <a:defRPr/>
            </a:pPr>
            <a:r>
              <a:rPr lang="en-US" dirty="0" smtClean="0"/>
              <a:t>The person doing the talking, reading, and writing is the one learning</a:t>
            </a:r>
          </a:p>
          <a:p>
            <a:pPr marL="914400" lvl="1" indent="-457200">
              <a:buAutoNum type="arabicPeriod"/>
              <a:defRPr/>
            </a:pPr>
            <a:endParaRPr lang="en-US" dirty="0" smtClean="0"/>
          </a:p>
          <a:p>
            <a:pPr marL="457200" indent="-457200">
              <a:buAutoNum type="arabicPeriod"/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295402" y="2503579"/>
            <a:ext cx="9462455" cy="31085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Prepare Classroom Routines:</a:t>
            </a:r>
          </a:p>
          <a:p>
            <a:r>
              <a:rPr lang="en-US" sz="2400" dirty="0"/>
              <a:t>	</a:t>
            </a:r>
            <a:r>
              <a:rPr lang="en-US" sz="2800" dirty="0" smtClean="0"/>
              <a:t>Consistency increases student involvement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Vary within Routine 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Time Everything!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400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1" y="2503579"/>
            <a:ext cx="9462455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More Time Planning:</a:t>
            </a:r>
          </a:p>
          <a:p>
            <a:r>
              <a:rPr lang="en-US" sz="3200" dirty="0"/>
              <a:t>	</a:t>
            </a:r>
            <a:r>
              <a:rPr lang="en-US" sz="2800" dirty="0" smtClean="0"/>
              <a:t>Get in the Weeds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Work harder Outside of Class = Work less in class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1" y="2503579"/>
            <a:ext cx="9462455" cy="32932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Plan Effectively:</a:t>
            </a:r>
          </a:p>
          <a:p>
            <a:r>
              <a:rPr lang="en-US" sz="3200" dirty="0"/>
              <a:t>	</a:t>
            </a:r>
            <a:r>
              <a:rPr lang="en-US" sz="2800" dirty="0" smtClean="0"/>
              <a:t>Prepare to Learn</a:t>
            </a:r>
          </a:p>
          <a:p>
            <a:endParaRPr lang="en-US" sz="2800" dirty="0"/>
          </a:p>
          <a:p>
            <a:r>
              <a:rPr lang="en-US" sz="2800" dirty="0" smtClean="0"/>
              <a:t>	Engage and Transform </a:t>
            </a:r>
          </a:p>
          <a:p>
            <a:endParaRPr lang="en-US" sz="2800" dirty="0"/>
          </a:p>
          <a:p>
            <a:r>
              <a:rPr lang="en-US" sz="2800" dirty="0" smtClean="0"/>
              <a:t>	Reflect on Learning</a:t>
            </a:r>
          </a:p>
          <a:p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95401" y="2503579"/>
            <a:ext cx="9462455" cy="34778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Ask the Engaging, Open-ended Question:</a:t>
            </a:r>
          </a:p>
          <a:p>
            <a:r>
              <a:rPr lang="en-US" sz="3600" dirty="0"/>
              <a:t>	</a:t>
            </a:r>
            <a:r>
              <a:rPr lang="en-US" sz="2800" dirty="0" smtClean="0"/>
              <a:t>Confusing </a:t>
            </a:r>
          </a:p>
          <a:p>
            <a:r>
              <a:rPr lang="en-US" sz="2800" dirty="0"/>
              <a:t>	</a:t>
            </a:r>
            <a:r>
              <a:rPr lang="en-US" sz="2800" b="1" i="1" dirty="0" err="1" smtClean="0"/>
              <a:t>Abilitiy</a:t>
            </a:r>
            <a:r>
              <a:rPr lang="en-US" sz="2800" b="1" i="1" dirty="0" smtClean="0"/>
              <a:t> to Read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WITH</a:t>
            </a:r>
          </a:p>
          <a:p>
            <a:r>
              <a:rPr lang="en-US" sz="2800" dirty="0"/>
              <a:t>	</a:t>
            </a:r>
            <a:r>
              <a:rPr lang="en-US" sz="2800" b="1" i="1" dirty="0" smtClean="0"/>
              <a:t>Ability to Think</a:t>
            </a:r>
          </a:p>
          <a:p>
            <a:endParaRPr lang="en-US" sz="2800" b="1" i="1" dirty="0"/>
          </a:p>
          <a:p>
            <a:endParaRPr lang="en-US" sz="3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295401" y="2503579"/>
            <a:ext cx="9462455" cy="3416320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person </a:t>
            </a:r>
          </a:p>
          <a:p>
            <a:pPr algn="ctr"/>
            <a:r>
              <a:rPr lang="en-US" sz="3600" dirty="0" smtClean="0"/>
              <a:t>doing all the talking, reading, and writing </a:t>
            </a:r>
          </a:p>
          <a:p>
            <a:pPr algn="ctr"/>
            <a:r>
              <a:rPr lang="en-US" sz="3600" dirty="0" smtClean="0"/>
              <a:t>in your classroom</a:t>
            </a:r>
          </a:p>
          <a:p>
            <a:pPr algn="ctr"/>
            <a:r>
              <a:rPr lang="en-US" sz="3600" dirty="0" smtClean="0"/>
              <a:t> is the person </a:t>
            </a:r>
          </a:p>
          <a:p>
            <a:pPr algn="ctr"/>
            <a:r>
              <a:rPr lang="en-US" sz="3600" dirty="0" smtClean="0"/>
              <a:t>doing all the learning!</a:t>
            </a:r>
            <a:endParaRPr lang="en-US" sz="3200" dirty="0" smtClean="0"/>
          </a:p>
          <a:p>
            <a:pPr algn="ctr"/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98498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Prepare to Learn Strategies</a:t>
            </a:r>
          </a:p>
        </p:txBody>
      </p:sp>
      <p:sp>
        <p:nvSpPr>
          <p:cNvPr id="10243" name="Content Placeholder 6"/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  <a:prstGeom prst="irregularSeal1">
            <a:avLst/>
          </a:prstGeom>
          <a:solidFill>
            <a:srgbClr val="FFFF00"/>
          </a:solidFill>
          <a:ln cap="flat" algn="ctr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altLang="en-US" b="1" dirty="0" smtClean="0"/>
          </a:p>
          <a:p>
            <a:pPr marL="0" indent="0" algn="ctr">
              <a:buNone/>
            </a:pPr>
            <a:r>
              <a:rPr lang="en-US" altLang="en-US" sz="4000" b="1" dirty="0" smtClean="0"/>
              <a:t>Take Notes</a:t>
            </a:r>
          </a:p>
        </p:txBody>
      </p:sp>
    </p:spTree>
    <p:extLst>
      <p:ext uri="{BB962C8B-B14F-4D97-AF65-F5344CB8AC3E}">
        <p14:creationId xmlns:p14="http://schemas.microsoft.com/office/powerpoint/2010/main" val="147162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Frontloading:</a:t>
            </a:r>
            <a:endParaRPr lang="en-US" sz="4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872" y="3173817"/>
            <a:ext cx="4805992" cy="270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781" y="3090700"/>
            <a:ext cx="5101578" cy="286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and Comment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571" y="2479825"/>
            <a:ext cx="2413557" cy="152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608" y="2479825"/>
            <a:ext cx="4430025" cy="1417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113" y="2479825"/>
            <a:ext cx="2560608" cy="254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906" y="4107685"/>
            <a:ext cx="1308340" cy="2595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07433" y="4244196"/>
            <a:ext cx="372661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>
                <a:latin typeface="Arial Rounded MT Bold" panose="020F0704030504030204" pitchFamily="34" charset="0"/>
              </a:rPr>
              <a:t>1. “At one extreme, thinking is impossible without some information on the subject. At the other extreme, perfect information would make thinking unnecessary.” (Edward </a:t>
            </a:r>
            <a:r>
              <a:rPr lang="en-US" altLang="en-US" sz="1400" dirty="0" err="1">
                <a:latin typeface="Arial Rounded MT Bold" panose="020F0704030504030204" pitchFamily="34" charset="0"/>
              </a:rPr>
              <a:t>deBono</a:t>
            </a:r>
            <a:r>
              <a:rPr lang="en-US" altLang="en-US" sz="1400" dirty="0">
                <a:latin typeface="Arial Rounded MT Bold" panose="020F0704030504030204" pitchFamily="34" charset="0"/>
              </a:rPr>
              <a:t>)</a:t>
            </a:r>
          </a:p>
          <a:p>
            <a:r>
              <a:rPr lang="en-US" altLang="en-US" sz="1400" b="1" i="1" dirty="0">
                <a:solidFill>
                  <a:srgbClr val="002060"/>
                </a:solidFill>
              </a:rPr>
              <a:t>2. “Many a man fails as an original thinker simply because his memory is too good.” (Nietzsche)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75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383325" y="588374"/>
            <a:ext cx="9601196" cy="863921"/>
          </a:xfrm>
        </p:spPr>
        <p:txBody>
          <a:bodyPr/>
          <a:lstStyle/>
          <a:p>
            <a:r>
              <a:rPr lang="en-US" altLang="en-US" dirty="0" smtClean="0"/>
              <a:t>Possible Sentences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960076" y="1461408"/>
            <a:ext cx="6096000" cy="9079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Possible Sentences for</a:t>
            </a:r>
          </a:p>
          <a:p>
            <a:pPr algn="ctr"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b="1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Strengthening Student Engagement</a:t>
            </a:r>
            <a:endParaRPr lang="en-US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Name of </a:t>
            </a: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Topic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3303917" y="252754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960076" y="2472341"/>
            <a:ext cx="5645150" cy="173465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303917" y="298474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303917" y="246250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   Word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Box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engaging	2. patterns	3. discussion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curiosity	5. relationships	6. energy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7. SCORE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8. model	9. connect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strategy	11. define	12. persist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98834" y="4457627"/>
            <a:ext cx="721848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  1.  ____________________________________________________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           ____________________________________________________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7429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_____________________________________________________ 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7429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_____  2.  ____________________________________________________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17716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           ____________________________________________________</a:t>
            </a: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85750" algn="l"/>
                <a:tab pos="742950" algn="l"/>
                <a:tab pos="3200400" algn="l"/>
                <a:tab pos="5486400" algn="r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 ____________________________________________________ 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83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Sorts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Make them “meaty”  - Content or 3-column – </a:t>
            </a:r>
            <a:r>
              <a:rPr lang="en-US" sz="2800" i="1" dirty="0" smtClean="0"/>
              <a:t>Biology example</a:t>
            </a:r>
            <a:endParaRPr lang="en-US" sz="2800" dirty="0" smtClean="0"/>
          </a:p>
          <a:p>
            <a:r>
              <a:rPr lang="en-US" sz="2800" dirty="0" smtClean="0"/>
              <a:t>More than one acceptable way to sort – </a:t>
            </a:r>
            <a:r>
              <a:rPr lang="en-US" sz="2800" i="1" dirty="0" smtClean="0"/>
              <a:t>World History Example</a:t>
            </a:r>
          </a:p>
          <a:p>
            <a:r>
              <a:rPr lang="en-US" sz="2800" dirty="0" smtClean="0"/>
              <a:t>Sort more than one way – </a:t>
            </a:r>
            <a:r>
              <a:rPr lang="en-US" sz="2800" i="1" dirty="0" smtClean="0"/>
              <a:t>The Jungle Example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454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Prepare to Learn Strategies</a:t>
            </a:r>
          </a:p>
        </p:txBody>
      </p:sp>
      <p:sp>
        <p:nvSpPr>
          <p:cNvPr id="2150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Quote and Comment</a:t>
            </a:r>
          </a:p>
          <a:p>
            <a:r>
              <a:rPr lang="en-US" altLang="en-US" dirty="0" smtClean="0"/>
              <a:t>Possible Sentences</a:t>
            </a:r>
          </a:p>
          <a:p>
            <a:r>
              <a:rPr lang="en-US" altLang="en-US" dirty="0" smtClean="0"/>
              <a:t>Anticipation Guides</a:t>
            </a:r>
          </a:p>
          <a:p>
            <a:r>
              <a:rPr lang="en-US" altLang="en-US" dirty="0" smtClean="0"/>
              <a:t>Concept Sorts</a:t>
            </a:r>
          </a:p>
          <a:p>
            <a:r>
              <a:rPr lang="en-US" altLang="en-US" dirty="0" smtClean="0"/>
              <a:t>THIEVES – Textbook Frontloading</a:t>
            </a:r>
          </a:p>
        </p:txBody>
      </p:sp>
    </p:spTree>
    <p:extLst>
      <p:ext uri="{BB962C8B-B14F-4D97-AF65-F5344CB8AC3E}">
        <p14:creationId xmlns:p14="http://schemas.microsoft.com/office/powerpoint/2010/main" val="17118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Engage and Transform Information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idx="1"/>
          </p:nvPr>
        </p:nvSpPr>
        <p:spPr>
          <a:prstGeom prst="irregularSeal1">
            <a:avLst/>
          </a:prstGeom>
          <a:solidFill>
            <a:srgbClr val="FFFF00"/>
          </a:solidFill>
          <a:ln cap="flat" algn="ctr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altLang="en-US" dirty="0" smtClean="0"/>
          </a:p>
          <a:p>
            <a:pPr marL="0" indent="0" algn="ctr">
              <a:buNone/>
            </a:pPr>
            <a:r>
              <a:rPr lang="en-US" altLang="en-US" sz="4000" b="1" dirty="0" smtClean="0"/>
              <a:t>Take Notes</a:t>
            </a:r>
          </a:p>
        </p:txBody>
      </p:sp>
    </p:spTree>
    <p:extLst>
      <p:ext uri="{BB962C8B-B14F-4D97-AF65-F5344CB8AC3E}">
        <p14:creationId xmlns:p14="http://schemas.microsoft.com/office/powerpoint/2010/main" val="274586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C.E.R.</a:t>
            </a:r>
          </a:p>
        </p:txBody>
      </p:sp>
      <p:sp>
        <p:nvSpPr>
          <p:cNvPr id="110" name="Content Placeholder 109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571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  <p:grpSp>
        <p:nvGrpSpPr>
          <p:cNvPr id="111" name="Canvas 29767"/>
          <p:cNvGrpSpPr/>
          <p:nvPr/>
        </p:nvGrpSpPr>
        <p:grpSpPr>
          <a:xfrm>
            <a:off x="2937443" y="2457516"/>
            <a:ext cx="7258685" cy="5128260"/>
            <a:chOff x="0" y="125095"/>
            <a:chExt cx="7258685" cy="5128260"/>
          </a:xfrm>
        </p:grpSpPr>
        <p:sp>
          <p:nvSpPr>
            <p:cNvPr id="112" name="Rectangle 111"/>
            <p:cNvSpPr/>
            <p:nvPr/>
          </p:nvSpPr>
          <p:spPr>
            <a:xfrm>
              <a:off x="662940" y="1485900"/>
              <a:ext cx="6595745" cy="3767455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60960" y="182880"/>
              <a:ext cx="3746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3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>
              <a:off x="60960" y="563880"/>
              <a:ext cx="3746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3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>
              <a:off x="60960" y="947420"/>
              <a:ext cx="8191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16" name="Rectangle 115"/>
            <p:cNvSpPr>
              <a:spLocks noChangeArrowheads="1"/>
            </p:cNvSpPr>
            <p:nvPr/>
          </p:nvSpPr>
          <p:spPr bwMode="auto">
            <a:xfrm>
              <a:off x="796290" y="947420"/>
              <a:ext cx="8191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17" name="Rectangle 116"/>
            <p:cNvSpPr>
              <a:spLocks noChangeArrowheads="1"/>
            </p:cNvSpPr>
            <p:nvPr/>
          </p:nvSpPr>
          <p:spPr bwMode="auto">
            <a:xfrm>
              <a:off x="1167130" y="947420"/>
              <a:ext cx="8191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1291590" y="955040"/>
              <a:ext cx="4889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7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Rectangle 118"/>
            <p:cNvSpPr>
              <a:spLocks noChangeArrowheads="1"/>
            </p:cNvSpPr>
            <p:nvPr/>
          </p:nvSpPr>
          <p:spPr bwMode="auto">
            <a:xfrm>
              <a:off x="1828165" y="947420"/>
              <a:ext cx="8191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20" name="Rectangle 119"/>
            <p:cNvSpPr>
              <a:spLocks noChangeArrowheads="1"/>
            </p:cNvSpPr>
            <p:nvPr/>
          </p:nvSpPr>
          <p:spPr bwMode="auto">
            <a:xfrm>
              <a:off x="4645025" y="947420"/>
              <a:ext cx="8191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21" name="Rectangle 120"/>
            <p:cNvSpPr>
              <a:spLocks noChangeArrowheads="1"/>
            </p:cNvSpPr>
            <p:nvPr/>
          </p:nvSpPr>
          <p:spPr bwMode="auto">
            <a:xfrm>
              <a:off x="4686935" y="947420"/>
              <a:ext cx="8191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>
              <a:off x="60960" y="120205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Rectangle 122"/>
            <p:cNvSpPr>
              <a:spLocks noChangeArrowheads="1"/>
            </p:cNvSpPr>
            <p:nvPr/>
          </p:nvSpPr>
          <p:spPr bwMode="auto">
            <a:xfrm>
              <a:off x="5080" y="1392555"/>
              <a:ext cx="55880" cy="293370"/>
            </a:xfrm>
            <a:prstGeom prst="rect">
              <a:avLst/>
            </a:prstGeom>
            <a:solidFill>
              <a:srgbClr val="C6D9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4" name="Rectangle 123"/>
            <p:cNvSpPr>
              <a:spLocks noChangeArrowheads="1"/>
            </p:cNvSpPr>
            <p:nvPr/>
          </p:nvSpPr>
          <p:spPr bwMode="auto">
            <a:xfrm>
              <a:off x="5895340" y="1392555"/>
              <a:ext cx="55245" cy="293370"/>
            </a:xfrm>
            <a:prstGeom prst="rect">
              <a:avLst/>
            </a:prstGeom>
            <a:solidFill>
              <a:srgbClr val="C6D9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5080" y="1685925"/>
              <a:ext cx="5945505" cy="259080"/>
            </a:xfrm>
            <a:prstGeom prst="rect">
              <a:avLst/>
            </a:prstGeom>
            <a:solidFill>
              <a:srgbClr val="C6D9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60960" y="1392555"/>
              <a:ext cx="5834380" cy="293370"/>
            </a:xfrm>
            <a:prstGeom prst="rect">
              <a:avLst/>
            </a:prstGeom>
            <a:solidFill>
              <a:srgbClr val="C6D9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27" name="Rectangle 126"/>
            <p:cNvSpPr>
              <a:spLocks noChangeArrowheads="1"/>
            </p:cNvSpPr>
            <p:nvPr/>
          </p:nvSpPr>
          <p:spPr bwMode="auto">
            <a:xfrm>
              <a:off x="60960" y="1390650"/>
              <a:ext cx="604520" cy="369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600" b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CLAIM: 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Rectangle 127"/>
            <p:cNvSpPr>
              <a:spLocks noChangeArrowheads="1"/>
            </p:cNvSpPr>
            <p:nvPr/>
          </p:nvSpPr>
          <p:spPr bwMode="auto">
            <a:xfrm>
              <a:off x="652145" y="1390650"/>
              <a:ext cx="5220970" cy="402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900" b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  </a:t>
              </a:r>
              <a:r>
                <a:rPr lang="en-US" sz="1800" b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Students engaged in work are meeting human needs.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Rectangle 128"/>
            <p:cNvSpPr>
              <a:spLocks noChangeArrowheads="1"/>
            </p:cNvSpPr>
            <p:nvPr/>
          </p:nvSpPr>
          <p:spPr bwMode="auto">
            <a:xfrm>
              <a:off x="5499735" y="1390650"/>
              <a:ext cx="5461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9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Rectangle 129"/>
            <p:cNvSpPr>
              <a:spLocks noChangeArrowheads="1"/>
            </p:cNvSpPr>
            <p:nvPr/>
          </p:nvSpPr>
          <p:spPr bwMode="auto">
            <a:xfrm>
              <a:off x="0" y="1385570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1" name="Rectangle 130"/>
            <p:cNvSpPr>
              <a:spLocks noChangeArrowheads="1"/>
            </p:cNvSpPr>
            <p:nvPr/>
          </p:nvSpPr>
          <p:spPr bwMode="auto">
            <a:xfrm>
              <a:off x="0" y="1385570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2" name="Rectangle 131"/>
            <p:cNvSpPr>
              <a:spLocks noChangeArrowheads="1"/>
            </p:cNvSpPr>
            <p:nvPr/>
          </p:nvSpPr>
          <p:spPr bwMode="auto">
            <a:xfrm>
              <a:off x="5080" y="1385570"/>
              <a:ext cx="594550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3" name="Rectangle 132"/>
            <p:cNvSpPr>
              <a:spLocks noChangeArrowheads="1"/>
            </p:cNvSpPr>
            <p:nvPr/>
          </p:nvSpPr>
          <p:spPr bwMode="auto">
            <a:xfrm>
              <a:off x="5950585" y="1385570"/>
              <a:ext cx="571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5950585" y="1385570"/>
              <a:ext cx="571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5" name="Rectangle 134"/>
            <p:cNvSpPr>
              <a:spLocks noChangeArrowheads="1"/>
            </p:cNvSpPr>
            <p:nvPr/>
          </p:nvSpPr>
          <p:spPr bwMode="auto">
            <a:xfrm>
              <a:off x="0" y="1392555"/>
              <a:ext cx="5080" cy="552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5950585" y="1392555"/>
              <a:ext cx="5715" cy="552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2057400" y="1962785"/>
              <a:ext cx="1346200" cy="369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700" b="1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STATEMENT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Rectangle 137"/>
            <p:cNvSpPr>
              <a:spLocks noChangeArrowheads="1"/>
            </p:cNvSpPr>
            <p:nvPr/>
          </p:nvSpPr>
          <p:spPr bwMode="auto">
            <a:xfrm>
              <a:off x="2964815" y="1962785"/>
              <a:ext cx="10223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700" b="1" i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Rectangle 138"/>
            <p:cNvSpPr>
              <a:spLocks noChangeArrowheads="1"/>
            </p:cNvSpPr>
            <p:nvPr/>
          </p:nvSpPr>
          <p:spPr bwMode="auto">
            <a:xfrm>
              <a:off x="5078095" y="1953260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5063490" y="1964055"/>
              <a:ext cx="746760" cy="302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Paragraph #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5752465" y="1953260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5884545" y="1953260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0" y="1945005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5080" y="1945005"/>
              <a:ext cx="501205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5017135" y="1945005"/>
              <a:ext cx="571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5022850" y="1945005"/>
              <a:ext cx="14097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7" name="Rectangle 146"/>
            <p:cNvSpPr>
              <a:spLocks noChangeArrowheads="1"/>
            </p:cNvSpPr>
            <p:nvPr/>
          </p:nvSpPr>
          <p:spPr bwMode="auto">
            <a:xfrm>
              <a:off x="5163820" y="1945005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8" name="Rectangle 147"/>
            <p:cNvSpPr>
              <a:spLocks noChangeArrowheads="1"/>
            </p:cNvSpPr>
            <p:nvPr/>
          </p:nvSpPr>
          <p:spPr bwMode="auto">
            <a:xfrm>
              <a:off x="5168900" y="1945005"/>
              <a:ext cx="65468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5823585" y="1945005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5828665" y="1945005"/>
              <a:ext cx="12192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5950585" y="1945005"/>
              <a:ext cx="571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2" name="Rectangle 151"/>
            <p:cNvSpPr>
              <a:spLocks noChangeArrowheads="1"/>
            </p:cNvSpPr>
            <p:nvPr/>
          </p:nvSpPr>
          <p:spPr bwMode="auto">
            <a:xfrm>
              <a:off x="0" y="1951990"/>
              <a:ext cx="5080" cy="2622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3" name="Rectangle 152"/>
            <p:cNvSpPr>
              <a:spLocks noChangeArrowheads="1"/>
            </p:cNvSpPr>
            <p:nvPr/>
          </p:nvSpPr>
          <p:spPr bwMode="auto">
            <a:xfrm>
              <a:off x="5017135" y="1951990"/>
              <a:ext cx="5715" cy="2622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4" name="Rectangle 153"/>
            <p:cNvSpPr>
              <a:spLocks noChangeArrowheads="1"/>
            </p:cNvSpPr>
            <p:nvPr/>
          </p:nvSpPr>
          <p:spPr bwMode="auto">
            <a:xfrm>
              <a:off x="5163820" y="1951990"/>
              <a:ext cx="5080" cy="2622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5" name="Rectangle 154"/>
            <p:cNvSpPr>
              <a:spLocks noChangeArrowheads="1"/>
            </p:cNvSpPr>
            <p:nvPr/>
          </p:nvSpPr>
          <p:spPr bwMode="auto">
            <a:xfrm>
              <a:off x="5823585" y="1951990"/>
              <a:ext cx="5080" cy="2622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5950585" y="1951990"/>
              <a:ext cx="5715" cy="2622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60960" y="2223135"/>
              <a:ext cx="135255" cy="335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1.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159385" y="2223135"/>
              <a:ext cx="4064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5078095" y="222313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5223510" y="222313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Rectangle 160"/>
            <p:cNvSpPr>
              <a:spLocks noChangeArrowheads="1"/>
            </p:cNvSpPr>
            <p:nvPr/>
          </p:nvSpPr>
          <p:spPr bwMode="auto">
            <a:xfrm>
              <a:off x="5884545" y="222313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Rectangle 161"/>
            <p:cNvSpPr>
              <a:spLocks noChangeArrowheads="1"/>
            </p:cNvSpPr>
            <p:nvPr/>
          </p:nvSpPr>
          <p:spPr bwMode="auto">
            <a:xfrm>
              <a:off x="0" y="2214245"/>
              <a:ext cx="508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3" name="Rectangle 162"/>
            <p:cNvSpPr>
              <a:spLocks noChangeArrowheads="1"/>
            </p:cNvSpPr>
            <p:nvPr/>
          </p:nvSpPr>
          <p:spPr bwMode="auto">
            <a:xfrm>
              <a:off x="5080" y="2214245"/>
              <a:ext cx="5012055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4" name="Rectangle 163"/>
            <p:cNvSpPr>
              <a:spLocks noChangeArrowheads="1"/>
            </p:cNvSpPr>
            <p:nvPr/>
          </p:nvSpPr>
          <p:spPr bwMode="auto">
            <a:xfrm>
              <a:off x="5017135" y="2214245"/>
              <a:ext cx="5715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5" name="Rectangle 164"/>
            <p:cNvSpPr>
              <a:spLocks noChangeArrowheads="1"/>
            </p:cNvSpPr>
            <p:nvPr/>
          </p:nvSpPr>
          <p:spPr bwMode="auto">
            <a:xfrm>
              <a:off x="5022850" y="2214245"/>
              <a:ext cx="14097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>
              <a:off x="5163820" y="2214245"/>
              <a:ext cx="508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5168900" y="2214245"/>
              <a:ext cx="654685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5823585" y="2214245"/>
              <a:ext cx="508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5828665" y="2214245"/>
              <a:ext cx="12192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70" name="Rectangle 169"/>
            <p:cNvSpPr>
              <a:spLocks noChangeArrowheads="1"/>
            </p:cNvSpPr>
            <p:nvPr/>
          </p:nvSpPr>
          <p:spPr bwMode="auto">
            <a:xfrm>
              <a:off x="5950585" y="2214245"/>
              <a:ext cx="5715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71" name="Rectangle 170"/>
            <p:cNvSpPr>
              <a:spLocks noChangeArrowheads="1"/>
            </p:cNvSpPr>
            <p:nvPr/>
          </p:nvSpPr>
          <p:spPr bwMode="auto">
            <a:xfrm>
              <a:off x="0" y="2221865"/>
              <a:ext cx="5080" cy="6000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72" name="Rectangle 171"/>
            <p:cNvSpPr>
              <a:spLocks noChangeArrowheads="1"/>
            </p:cNvSpPr>
            <p:nvPr/>
          </p:nvSpPr>
          <p:spPr bwMode="auto">
            <a:xfrm>
              <a:off x="5017135" y="2221865"/>
              <a:ext cx="5715" cy="6000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73" name="Rectangle 172"/>
            <p:cNvSpPr>
              <a:spLocks noChangeArrowheads="1"/>
            </p:cNvSpPr>
            <p:nvPr/>
          </p:nvSpPr>
          <p:spPr bwMode="auto">
            <a:xfrm>
              <a:off x="5163820" y="2221865"/>
              <a:ext cx="5080" cy="6000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74" name="Rectangle 173"/>
            <p:cNvSpPr>
              <a:spLocks noChangeArrowheads="1"/>
            </p:cNvSpPr>
            <p:nvPr/>
          </p:nvSpPr>
          <p:spPr bwMode="auto">
            <a:xfrm>
              <a:off x="5823585" y="2221865"/>
              <a:ext cx="5080" cy="6000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75" name="Rectangle 174"/>
            <p:cNvSpPr>
              <a:spLocks noChangeArrowheads="1"/>
            </p:cNvSpPr>
            <p:nvPr/>
          </p:nvSpPr>
          <p:spPr bwMode="auto">
            <a:xfrm>
              <a:off x="5950585" y="2221865"/>
              <a:ext cx="5715" cy="6000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76" name="Rectangle 175"/>
            <p:cNvSpPr>
              <a:spLocks noChangeArrowheads="1"/>
            </p:cNvSpPr>
            <p:nvPr/>
          </p:nvSpPr>
          <p:spPr bwMode="auto">
            <a:xfrm>
              <a:off x="60960" y="2828925"/>
              <a:ext cx="116205" cy="302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2.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Rectangle 176"/>
            <p:cNvSpPr>
              <a:spLocks noChangeArrowheads="1"/>
            </p:cNvSpPr>
            <p:nvPr/>
          </p:nvSpPr>
          <p:spPr bwMode="auto">
            <a:xfrm>
              <a:off x="167005" y="282892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Rectangle 177"/>
            <p:cNvSpPr>
              <a:spLocks noChangeArrowheads="1"/>
            </p:cNvSpPr>
            <p:nvPr/>
          </p:nvSpPr>
          <p:spPr bwMode="auto">
            <a:xfrm>
              <a:off x="60960" y="3012440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79" name="Rectangle 178"/>
            <p:cNvSpPr>
              <a:spLocks noChangeArrowheads="1"/>
            </p:cNvSpPr>
            <p:nvPr/>
          </p:nvSpPr>
          <p:spPr bwMode="auto">
            <a:xfrm>
              <a:off x="60960" y="319595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0" name="Rectangle 179"/>
            <p:cNvSpPr>
              <a:spLocks noChangeArrowheads="1"/>
            </p:cNvSpPr>
            <p:nvPr/>
          </p:nvSpPr>
          <p:spPr bwMode="auto">
            <a:xfrm>
              <a:off x="5078095" y="282892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Rectangle 180"/>
            <p:cNvSpPr>
              <a:spLocks noChangeArrowheads="1"/>
            </p:cNvSpPr>
            <p:nvPr/>
          </p:nvSpPr>
          <p:spPr bwMode="auto">
            <a:xfrm>
              <a:off x="5223510" y="282892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Rectangle 181"/>
            <p:cNvSpPr>
              <a:spLocks noChangeArrowheads="1"/>
            </p:cNvSpPr>
            <p:nvPr/>
          </p:nvSpPr>
          <p:spPr bwMode="auto">
            <a:xfrm>
              <a:off x="5884545" y="2828925"/>
              <a:ext cx="3492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Rectangle 182"/>
            <p:cNvSpPr>
              <a:spLocks noChangeArrowheads="1"/>
            </p:cNvSpPr>
            <p:nvPr/>
          </p:nvSpPr>
          <p:spPr bwMode="auto">
            <a:xfrm>
              <a:off x="0" y="2821940"/>
              <a:ext cx="508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84" name="Rectangle 183"/>
            <p:cNvSpPr>
              <a:spLocks noChangeArrowheads="1"/>
            </p:cNvSpPr>
            <p:nvPr/>
          </p:nvSpPr>
          <p:spPr bwMode="auto">
            <a:xfrm>
              <a:off x="5080" y="2821940"/>
              <a:ext cx="5012055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85" name="Rectangle 184"/>
            <p:cNvSpPr>
              <a:spLocks noChangeArrowheads="1"/>
            </p:cNvSpPr>
            <p:nvPr/>
          </p:nvSpPr>
          <p:spPr bwMode="auto">
            <a:xfrm>
              <a:off x="5017135" y="2821940"/>
              <a:ext cx="5715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86" name="Rectangle 185"/>
            <p:cNvSpPr>
              <a:spLocks noChangeArrowheads="1"/>
            </p:cNvSpPr>
            <p:nvPr/>
          </p:nvSpPr>
          <p:spPr bwMode="auto">
            <a:xfrm>
              <a:off x="5022850" y="2821940"/>
              <a:ext cx="14097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87" name="Rectangle 186"/>
            <p:cNvSpPr>
              <a:spLocks noChangeArrowheads="1"/>
            </p:cNvSpPr>
            <p:nvPr/>
          </p:nvSpPr>
          <p:spPr bwMode="auto">
            <a:xfrm>
              <a:off x="5163820" y="2821940"/>
              <a:ext cx="508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88" name="Rectangle 187"/>
            <p:cNvSpPr>
              <a:spLocks noChangeArrowheads="1"/>
            </p:cNvSpPr>
            <p:nvPr/>
          </p:nvSpPr>
          <p:spPr bwMode="auto">
            <a:xfrm>
              <a:off x="5168900" y="2821940"/>
              <a:ext cx="654685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89" name="Rectangle 188"/>
            <p:cNvSpPr>
              <a:spLocks noChangeArrowheads="1"/>
            </p:cNvSpPr>
            <p:nvPr/>
          </p:nvSpPr>
          <p:spPr bwMode="auto">
            <a:xfrm>
              <a:off x="5823585" y="2821940"/>
              <a:ext cx="508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0" name="Rectangle 189"/>
            <p:cNvSpPr>
              <a:spLocks noChangeArrowheads="1"/>
            </p:cNvSpPr>
            <p:nvPr/>
          </p:nvSpPr>
          <p:spPr bwMode="auto">
            <a:xfrm>
              <a:off x="5828665" y="2821940"/>
              <a:ext cx="121920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1" name="Rectangle 190"/>
            <p:cNvSpPr>
              <a:spLocks noChangeArrowheads="1"/>
            </p:cNvSpPr>
            <p:nvPr/>
          </p:nvSpPr>
          <p:spPr bwMode="auto">
            <a:xfrm>
              <a:off x="5950585" y="2821940"/>
              <a:ext cx="5715" cy="76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2" name="Rectangle 191"/>
            <p:cNvSpPr>
              <a:spLocks noChangeArrowheads="1"/>
            </p:cNvSpPr>
            <p:nvPr/>
          </p:nvSpPr>
          <p:spPr bwMode="auto">
            <a:xfrm>
              <a:off x="0" y="2829560"/>
              <a:ext cx="5080" cy="5480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3" name="Rectangle 192"/>
            <p:cNvSpPr>
              <a:spLocks noChangeArrowheads="1"/>
            </p:cNvSpPr>
            <p:nvPr/>
          </p:nvSpPr>
          <p:spPr bwMode="auto">
            <a:xfrm>
              <a:off x="0" y="3377565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4" name="Rectangle 193"/>
            <p:cNvSpPr>
              <a:spLocks noChangeArrowheads="1"/>
            </p:cNvSpPr>
            <p:nvPr/>
          </p:nvSpPr>
          <p:spPr bwMode="auto">
            <a:xfrm>
              <a:off x="0" y="3377565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5" name="Rectangle 194"/>
            <p:cNvSpPr>
              <a:spLocks noChangeArrowheads="1"/>
            </p:cNvSpPr>
            <p:nvPr/>
          </p:nvSpPr>
          <p:spPr bwMode="auto">
            <a:xfrm>
              <a:off x="5080" y="3377565"/>
              <a:ext cx="501205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6" name="Rectangle 195"/>
            <p:cNvSpPr>
              <a:spLocks noChangeArrowheads="1"/>
            </p:cNvSpPr>
            <p:nvPr/>
          </p:nvSpPr>
          <p:spPr bwMode="auto">
            <a:xfrm>
              <a:off x="5017135" y="2829560"/>
              <a:ext cx="5715" cy="5480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7" name="Rectangle 196"/>
            <p:cNvSpPr>
              <a:spLocks noChangeArrowheads="1"/>
            </p:cNvSpPr>
            <p:nvPr/>
          </p:nvSpPr>
          <p:spPr bwMode="auto">
            <a:xfrm>
              <a:off x="5017135" y="3377565"/>
              <a:ext cx="571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8" name="Rectangle 197"/>
            <p:cNvSpPr>
              <a:spLocks noChangeArrowheads="1"/>
            </p:cNvSpPr>
            <p:nvPr/>
          </p:nvSpPr>
          <p:spPr bwMode="auto">
            <a:xfrm>
              <a:off x="5022850" y="3377565"/>
              <a:ext cx="14097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99" name="Rectangle 198"/>
            <p:cNvSpPr>
              <a:spLocks noChangeArrowheads="1"/>
            </p:cNvSpPr>
            <p:nvPr/>
          </p:nvSpPr>
          <p:spPr bwMode="auto">
            <a:xfrm>
              <a:off x="5163820" y="2829560"/>
              <a:ext cx="5080" cy="5480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0" name="Rectangle 199"/>
            <p:cNvSpPr>
              <a:spLocks noChangeArrowheads="1"/>
            </p:cNvSpPr>
            <p:nvPr/>
          </p:nvSpPr>
          <p:spPr bwMode="auto">
            <a:xfrm>
              <a:off x="5163820" y="3377565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1" name="Rectangle 200"/>
            <p:cNvSpPr>
              <a:spLocks noChangeArrowheads="1"/>
            </p:cNvSpPr>
            <p:nvPr/>
          </p:nvSpPr>
          <p:spPr bwMode="auto">
            <a:xfrm>
              <a:off x="5168900" y="3377565"/>
              <a:ext cx="65468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2" name="Rectangle 201"/>
            <p:cNvSpPr>
              <a:spLocks noChangeArrowheads="1"/>
            </p:cNvSpPr>
            <p:nvPr/>
          </p:nvSpPr>
          <p:spPr bwMode="auto">
            <a:xfrm>
              <a:off x="5823585" y="2829560"/>
              <a:ext cx="5080" cy="5480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3" name="Rectangle 202"/>
            <p:cNvSpPr>
              <a:spLocks noChangeArrowheads="1"/>
            </p:cNvSpPr>
            <p:nvPr/>
          </p:nvSpPr>
          <p:spPr bwMode="auto">
            <a:xfrm>
              <a:off x="5823585" y="3377565"/>
              <a:ext cx="508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4" name="Rectangle 203"/>
            <p:cNvSpPr>
              <a:spLocks noChangeArrowheads="1"/>
            </p:cNvSpPr>
            <p:nvPr/>
          </p:nvSpPr>
          <p:spPr bwMode="auto">
            <a:xfrm>
              <a:off x="5828665" y="3377565"/>
              <a:ext cx="121920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5" name="Rectangle 204"/>
            <p:cNvSpPr>
              <a:spLocks noChangeArrowheads="1"/>
            </p:cNvSpPr>
            <p:nvPr/>
          </p:nvSpPr>
          <p:spPr bwMode="auto">
            <a:xfrm>
              <a:off x="5950585" y="2829560"/>
              <a:ext cx="5715" cy="54800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6" name="Rectangle 205"/>
            <p:cNvSpPr>
              <a:spLocks noChangeArrowheads="1"/>
            </p:cNvSpPr>
            <p:nvPr/>
          </p:nvSpPr>
          <p:spPr bwMode="auto">
            <a:xfrm>
              <a:off x="5950585" y="3377565"/>
              <a:ext cx="571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7" name="Rectangle 206"/>
            <p:cNvSpPr>
              <a:spLocks noChangeArrowheads="1"/>
            </p:cNvSpPr>
            <p:nvPr/>
          </p:nvSpPr>
          <p:spPr bwMode="auto">
            <a:xfrm>
              <a:off x="5950585" y="3377565"/>
              <a:ext cx="5715" cy="69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08" name="Rectangle 207"/>
            <p:cNvSpPr>
              <a:spLocks noChangeArrowheads="1"/>
            </p:cNvSpPr>
            <p:nvPr/>
          </p:nvSpPr>
          <p:spPr bwMode="auto">
            <a:xfrm>
              <a:off x="60960" y="3383280"/>
              <a:ext cx="3746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3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208"/>
            <p:cNvSpPr>
              <a:spLocks noChangeArrowheads="1"/>
            </p:cNvSpPr>
            <p:nvPr/>
          </p:nvSpPr>
          <p:spPr bwMode="auto">
            <a:xfrm>
              <a:off x="27940" y="125095"/>
              <a:ext cx="5809615" cy="640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10" name="Rectangle 209"/>
            <p:cNvSpPr>
              <a:spLocks noChangeArrowheads="1"/>
            </p:cNvSpPr>
            <p:nvPr/>
          </p:nvSpPr>
          <p:spPr bwMode="auto">
            <a:xfrm>
              <a:off x="27940" y="216535"/>
              <a:ext cx="5809615" cy="640080"/>
            </a:xfrm>
            <a:prstGeom prst="rect">
              <a:avLst/>
            </a:prstGeom>
            <a:noFill/>
            <a:ln w="571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11" name="Rectangle 210"/>
            <p:cNvSpPr>
              <a:spLocks noChangeArrowheads="1"/>
            </p:cNvSpPr>
            <p:nvPr/>
          </p:nvSpPr>
          <p:spPr bwMode="auto">
            <a:xfrm>
              <a:off x="753745" y="273050"/>
              <a:ext cx="4635500" cy="620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Claim / Evidence / Reasoning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Rectangle 211"/>
            <p:cNvSpPr>
              <a:spLocks noChangeArrowheads="1"/>
            </p:cNvSpPr>
            <p:nvPr/>
          </p:nvSpPr>
          <p:spPr bwMode="auto">
            <a:xfrm>
              <a:off x="4587240" y="273050"/>
              <a:ext cx="89535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31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Text Box 29768"/>
            <p:cNvSpPr txBox="1"/>
            <p:nvPr/>
          </p:nvSpPr>
          <p:spPr>
            <a:xfrm>
              <a:off x="106680" y="955040"/>
              <a:ext cx="5760720" cy="40132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000" i="1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Find Evidence to support the claim</a:t>
              </a:r>
              <a:endParaRPr lang="en-US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74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from Different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Boomer – </a:t>
            </a:r>
            <a:r>
              <a:rPr lang="en-US" sz="1600" dirty="0" smtClean="0"/>
              <a:t>Positive	</a:t>
            </a:r>
            <a:r>
              <a:rPr lang="en-US" sz="1400" dirty="0" smtClean="0"/>
              <a:t>					</a:t>
            </a:r>
            <a:r>
              <a:rPr lang="en-US" dirty="0" smtClean="0"/>
              <a:t>The Buster – </a:t>
            </a:r>
            <a:r>
              <a:rPr lang="en-US" sz="1600" dirty="0" smtClean="0"/>
              <a:t>Negative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dirty="0" smtClean="0"/>
              <a:t>The Factoid – </a:t>
            </a:r>
            <a:r>
              <a:rPr lang="en-US" sz="1600" dirty="0" smtClean="0"/>
              <a:t>Important facts					</a:t>
            </a:r>
            <a:r>
              <a:rPr lang="en-US" dirty="0" smtClean="0"/>
              <a:t>The Emotionalist – </a:t>
            </a:r>
            <a:r>
              <a:rPr lang="en-US" sz="1600" dirty="0" smtClean="0"/>
              <a:t>Evokes Feelings</a:t>
            </a:r>
            <a:endParaRPr lang="en-US" dirty="0"/>
          </a:p>
        </p:txBody>
      </p:sp>
      <p:cxnSp>
        <p:nvCxnSpPr>
          <p:cNvPr id="5" name="Straight Connector 4"/>
          <p:cNvCxnSpPr>
            <a:stCxn id="3" idx="0"/>
            <a:endCxn id="3" idx="2"/>
          </p:cNvCxnSpPr>
          <p:nvPr/>
        </p:nvCxnSpPr>
        <p:spPr>
          <a:xfrm>
            <a:off x="6095999" y="2556932"/>
            <a:ext cx="0" cy="3318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endCxn id="3" idx="3"/>
          </p:cNvCxnSpPr>
          <p:nvPr/>
        </p:nvCxnSpPr>
        <p:spPr>
          <a:xfrm>
            <a:off x="1475117" y="4209691"/>
            <a:ext cx="9421480" cy="6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04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atic.tvgcdn.net/MediaBin/Content/111003/News/1_mon/111003Roone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868" y="754152"/>
            <a:ext cx="7772101" cy="533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8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“What If”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Disruptions </a:t>
            </a:r>
            <a:r>
              <a:rPr lang="en-US" b="1" dirty="0"/>
              <a:t>to the Nitrogen Cycle:</a:t>
            </a:r>
            <a:endParaRPr lang="en-US" sz="1800" dirty="0"/>
          </a:p>
          <a:p>
            <a:pPr lvl="1"/>
            <a:r>
              <a:rPr lang="en-US" dirty="0"/>
              <a:t>What would happen to the nitrogen cycle if there were constant electrical storms over major portions of the earth?</a:t>
            </a:r>
            <a:endParaRPr lang="en-US" sz="14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b="1" dirty="0"/>
              <a:t>Disruptions to the Carbon Cycle:</a:t>
            </a:r>
            <a:endParaRPr lang="en-US" sz="1800" dirty="0"/>
          </a:p>
          <a:p>
            <a:pPr lvl="1"/>
            <a:r>
              <a:rPr lang="en-US" dirty="0" smtClean="0"/>
              <a:t>What would </a:t>
            </a:r>
            <a:r>
              <a:rPr lang="en-US" dirty="0"/>
              <a:t>happen to the carbon cycle if humans </a:t>
            </a:r>
            <a:r>
              <a:rPr lang="en-US" dirty="0" smtClean="0"/>
              <a:t>outlawed all fossil fuel vehicles and relied solely on electric cars?</a:t>
            </a:r>
            <a:endParaRPr lang="en-US" sz="1400" dirty="0"/>
          </a:p>
          <a:p>
            <a:pPr lvl="1"/>
            <a:endParaRPr lang="en-US" dirty="0" smtClean="0"/>
          </a:p>
          <a:p>
            <a:pPr lvl="1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5851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Engage and Transform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C.E.R. Strategy</a:t>
            </a:r>
          </a:p>
          <a:p>
            <a:pPr>
              <a:defRPr/>
            </a:pPr>
            <a:r>
              <a:rPr lang="en-US" dirty="0" smtClean="0"/>
              <a:t>Save the Last Word - Survivor</a:t>
            </a:r>
          </a:p>
          <a:p>
            <a:pPr>
              <a:defRPr/>
            </a:pPr>
            <a:r>
              <a:rPr lang="en-US" dirty="0" smtClean="0"/>
              <a:t>Cornell Notes </a:t>
            </a:r>
          </a:p>
          <a:p>
            <a:pPr>
              <a:defRPr/>
            </a:pPr>
            <a:r>
              <a:rPr lang="en-US" dirty="0" smtClean="0"/>
              <a:t>Reading from Different Perspectives (Boomer/Buster/Factoid/Emotionalist)</a:t>
            </a:r>
          </a:p>
          <a:p>
            <a:pPr>
              <a:defRPr/>
            </a:pPr>
            <a:r>
              <a:rPr lang="en-US" dirty="0" smtClean="0"/>
              <a:t>“What if”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4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Reflect on Learning</a:t>
            </a:r>
          </a:p>
        </p:txBody>
      </p:sp>
      <p:sp>
        <p:nvSpPr>
          <p:cNvPr id="32771" name="Content Placeholder 3"/>
          <p:cNvSpPr>
            <a:spLocks noGrp="1"/>
          </p:cNvSpPr>
          <p:nvPr>
            <p:ph idx="1"/>
          </p:nvPr>
        </p:nvSpPr>
        <p:spPr>
          <a:prstGeom prst="irregularSeal1">
            <a:avLst/>
          </a:prstGeom>
          <a:solidFill>
            <a:srgbClr val="FFFF00"/>
          </a:solidFill>
          <a:ln cap="flat" algn="ctr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altLang="en-US" dirty="0" smtClean="0"/>
          </a:p>
          <a:p>
            <a:pPr marL="0" indent="0" algn="ctr">
              <a:buNone/>
            </a:pPr>
            <a:r>
              <a:rPr lang="en-US" altLang="en-US" sz="4000" b="1" dirty="0" smtClean="0"/>
              <a:t>Take Notes</a:t>
            </a:r>
          </a:p>
        </p:txBody>
      </p:sp>
    </p:spTree>
    <p:extLst>
      <p:ext uri="{BB962C8B-B14F-4D97-AF65-F5344CB8AC3E}">
        <p14:creationId xmlns:p14="http://schemas.microsoft.com/office/powerpoint/2010/main" val="25586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Organizational Web Test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dirty="0" smtClean="0"/>
          </a:p>
        </p:txBody>
      </p:sp>
      <p:sp>
        <p:nvSpPr>
          <p:cNvPr id="36868" name="Oval 3"/>
          <p:cNvSpPr>
            <a:spLocks noChangeArrowheads="1"/>
          </p:cNvSpPr>
          <p:nvPr/>
        </p:nvSpPr>
        <p:spPr bwMode="auto">
          <a:xfrm>
            <a:off x="4572000" y="2057400"/>
            <a:ext cx="2895600" cy="11430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kumimoji="0" lang="en-US" altLang="en-US" sz="2400"/>
          </a:p>
        </p:txBody>
      </p:sp>
      <p:sp>
        <p:nvSpPr>
          <p:cNvPr id="36869" name="Oval 4"/>
          <p:cNvSpPr>
            <a:spLocks noChangeArrowheads="1"/>
          </p:cNvSpPr>
          <p:nvPr/>
        </p:nvSpPr>
        <p:spPr bwMode="auto">
          <a:xfrm>
            <a:off x="3200400" y="2743200"/>
            <a:ext cx="1600200" cy="1219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kumimoji="0" lang="en-US" altLang="en-US" sz="2400"/>
          </a:p>
        </p:txBody>
      </p:sp>
      <p:sp>
        <p:nvSpPr>
          <p:cNvPr id="36870" name="Oval 5"/>
          <p:cNvSpPr>
            <a:spLocks noChangeArrowheads="1"/>
          </p:cNvSpPr>
          <p:nvPr/>
        </p:nvSpPr>
        <p:spPr bwMode="auto">
          <a:xfrm>
            <a:off x="5122863" y="3365500"/>
            <a:ext cx="1600200" cy="1219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kumimoji="0" lang="en-US" altLang="en-US" sz="2400"/>
          </a:p>
        </p:txBody>
      </p:sp>
      <p:sp>
        <p:nvSpPr>
          <p:cNvPr id="36871" name="Oval 6"/>
          <p:cNvSpPr>
            <a:spLocks noChangeArrowheads="1"/>
          </p:cNvSpPr>
          <p:nvPr/>
        </p:nvSpPr>
        <p:spPr bwMode="auto">
          <a:xfrm>
            <a:off x="7440613" y="2628900"/>
            <a:ext cx="1600200" cy="1219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kumimoji="0" lang="en-US" altLang="en-US" sz="2400"/>
          </a:p>
        </p:txBody>
      </p:sp>
      <p:cxnSp>
        <p:nvCxnSpPr>
          <p:cNvPr id="36872" name="Straight Connector 8"/>
          <p:cNvCxnSpPr>
            <a:cxnSpLocks noChangeShapeType="1"/>
          </p:cNvCxnSpPr>
          <p:nvPr/>
        </p:nvCxnSpPr>
        <p:spPr bwMode="auto">
          <a:xfrm flipH="1">
            <a:off x="2971800" y="3905250"/>
            <a:ext cx="692150" cy="1092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73" name="Straight Connector 9"/>
          <p:cNvCxnSpPr>
            <a:cxnSpLocks noChangeShapeType="1"/>
          </p:cNvCxnSpPr>
          <p:nvPr/>
        </p:nvCxnSpPr>
        <p:spPr bwMode="auto">
          <a:xfrm flipH="1">
            <a:off x="7315200" y="3802064"/>
            <a:ext cx="692150" cy="10937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74" name="Straight Connector 10"/>
          <p:cNvCxnSpPr>
            <a:cxnSpLocks noChangeShapeType="1"/>
          </p:cNvCxnSpPr>
          <p:nvPr/>
        </p:nvCxnSpPr>
        <p:spPr bwMode="auto">
          <a:xfrm flipH="1">
            <a:off x="4921250" y="4578350"/>
            <a:ext cx="692150" cy="1092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75" name="Straight Connector 12"/>
          <p:cNvCxnSpPr>
            <a:cxnSpLocks noChangeShapeType="1"/>
          </p:cNvCxnSpPr>
          <p:nvPr/>
        </p:nvCxnSpPr>
        <p:spPr bwMode="auto">
          <a:xfrm>
            <a:off x="4000500" y="3975100"/>
            <a:ext cx="0" cy="12065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76" name="Straight Connector 13"/>
          <p:cNvCxnSpPr>
            <a:cxnSpLocks noChangeShapeType="1"/>
          </p:cNvCxnSpPr>
          <p:nvPr/>
        </p:nvCxnSpPr>
        <p:spPr bwMode="auto">
          <a:xfrm>
            <a:off x="5921375" y="4584700"/>
            <a:ext cx="0" cy="12065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77" name="Straight Connector 14"/>
          <p:cNvCxnSpPr>
            <a:cxnSpLocks noChangeShapeType="1"/>
          </p:cNvCxnSpPr>
          <p:nvPr/>
        </p:nvCxnSpPr>
        <p:spPr bwMode="auto">
          <a:xfrm>
            <a:off x="8240713" y="3848100"/>
            <a:ext cx="0" cy="12065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78" name="Straight Connector 16"/>
          <p:cNvCxnSpPr>
            <a:cxnSpLocks noChangeShapeType="1"/>
          </p:cNvCxnSpPr>
          <p:nvPr/>
        </p:nvCxnSpPr>
        <p:spPr bwMode="auto">
          <a:xfrm>
            <a:off x="4419600" y="3905250"/>
            <a:ext cx="501650" cy="990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79" name="Straight Connector 17"/>
          <p:cNvCxnSpPr>
            <a:cxnSpLocks noChangeShapeType="1"/>
          </p:cNvCxnSpPr>
          <p:nvPr/>
        </p:nvCxnSpPr>
        <p:spPr bwMode="auto">
          <a:xfrm>
            <a:off x="8580438" y="3802063"/>
            <a:ext cx="501650" cy="990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80" name="Straight Connector 18"/>
          <p:cNvCxnSpPr>
            <a:cxnSpLocks noChangeShapeType="1"/>
          </p:cNvCxnSpPr>
          <p:nvPr/>
        </p:nvCxnSpPr>
        <p:spPr bwMode="auto">
          <a:xfrm>
            <a:off x="6221413" y="4587876"/>
            <a:ext cx="501650" cy="9890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881" name="TextBox 19"/>
          <p:cNvSpPr txBox="1">
            <a:spLocks noChangeArrowheads="1"/>
          </p:cNvSpPr>
          <p:nvPr/>
        </p:nvSpPr>
        <p:spPr bwMode="auto">
          <a:xfrm>
            <a:off x="4921250" y="2286001"/>
            <a:ext cx="22415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kumimoji="0" lang="en-US" altLang="en-US" sz="1600" dirty="0"/>
              <a:t>What I learned this week about </a:t>
            </a:r>
            <a:r>
              <a:rPr kumimoji="0" lang="en-US" altLang="en-US" sz="1600" dirty="0" smtClean="0"/>
              <a:t>STUDENT ENGAGEMENT</a:t>
            </a:r>
            <a:endParaRPr kumimoji="0" lang="en-US" altLang="en-US" sz="1600" dirty="0"/>
          </a:p>
        </p:txBody>
      </p:sp>
      <p:sp>
        <p:nvSpPr>
          <p:cNvPr id="21" name="5-Point Star 20"/>
          <p:cNvSpPr/>
          <p:nvPr/>
        </p:nvSpPr>
        <p:spPr bwMode="auto">
          <a:xfrm>
            <a:off x="6629400" y="5124450"/>
            <a:ext cx="381000" cy="452438"/>
          </a:xfrm>
          <a:prstGeom prst="star5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42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Numbered Heads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398143"/>
            <a:ext cx="9601196" cy="3838755"/>
          </a:xfrm>
        </p:spPr>
        <p:txBody>
          <a:bodyPr>
            <a:noAutofit/>
          </a:bodyPr>
          <a:lstStyle/>
          <a:p>
            <a:r>
              <a:rPr lang="en-US" sz="1800" dirty="0" smtClean="0"/>
              <a:t>Students </a:t>
            </a:r>
            <a:r>
              <a:rPr lang="en-US" sz="1800" dirty="0"/>
              <a:t>number off in teams, one through four.</a:t>
            </a:r>
          </a:p>
          <a:p>
            <a:r>
              <a:rPr lang="en-US" sz="1800" dirty="0"/>
              <a:t>The teacher asks a series of questions, one at a time.</a:t>
            </a:r>
          </a:p>
          <a:p>
            <a:r>
              <a:rPr lang="en-US" sz="1800" dirty="0"/>
              <a:t>Students discuss possible answers to each question for an established amount of time (about 30 seconds to 90 seconds, depending on the complexity of the task).</a:t>
            </a:r>
          </a:p>
          <a:p>
            <a:r>
              <a:rPr lang="en-US" sz="1800" dirty="0"/>
              <a:t>The teacher calls a number (1–4), and all students with that number raise their hand, ready to respond.</a:t>
            </a:r>
          </a:p>
          <a:p>
            <a:r>
              <a:rPr lang="en-US" sz="1800" dirty="0"/>
              <a:t>The teacher randomly calls on students with the specified number to answer on behalf of their team.</a:t>
            </a:r>
          </a:p>
          <a:p>
            <a:r>
              <a:rPr lang="en-US" sz="1800" dirty="0"/>
              <a:t>Students are encouraged to acknowledge similarities and differences between their team's response and that of other teams (e.g., We predicted a very different outcome.; Our reaction was similar to that of Ana's group.).</a:t>
            </a:r>
          </a:p>
          <a:p>
            <a:r>
              <a:rPr lang="en-US" sz="1800" dirty="0"/>
              <a:t>The teacher continues posing questions and soliciting responses in this manner until the brainstorming or review session is finished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1351768"/>
            <a:ext cx="875995" cy="8074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515" y="1351768"/>
            <a:ext cx="875995" cy="8074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938" y="1351768"/>
            <a:ext cx="875995" cy="8074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417" y="1351767"/>
            <a:ext cx="875995" cy="80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8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3 - 2 - 1 Compare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Write three similarities between </a:t>
            </a:r>
            <a:r>
              <a:rPr lang="en-US" sz="2800" b="1" dirty="0" smtClean="0"/>
              <a:t>engagement</a:t>
            </a:r>
            <a:r>
              <a:rPr lang="en-US" sz="2800" dirty="0" smtClean="0"/>
              <a:t> and </a:t>
            </a:r>
            <a:r>
              <a:rPr lang="en-US" sz="2800" b="1" dirty="0" smtClean="0"/>
              <a:t>motivation.</a:t>
            </a:r>
          </a:p>
          <a:p>
            <a:r>
              <a:rPr lang="en-US" sz="2800" dirty="0" smtClean="0"/>
              <a:t>Write two differences between </a:t>
            </a:r>
            <a:r>
              <a:rPr lang="en-US" sz="2800" b="1" dirty="0" smtClean="0"/>
              <a:t>engagement</a:t>
            </a:r>
            <a:r>
              <a:rPr lang="en-US" sz="2800" dirty="0" smtClean="0"/>
              <a:t> and </a:t>
            </a:r>
            <a:r>
              <a:rPr lang="en-US" sz="2800" b="1" dirty="0" smtClean="0"/>
              <a:t>compliance.</a:t>
            </a:r>
          </a:p>
          <a:p>
            <a:r>
              <a:rPr lang="en-US" sz="2800" dirty="0" smtClean="0"/>
              <a:t>Write one question you still have about </a:t>
            </a:r>
            <a:r>
              <a:rPr lang="en-US" sz="2800" b="1" smtClean="0"/>
              <a:t>student engagement.</a:t>
            </a:r>
            <a:endParaRPr lang="en-US" sz="2800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48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Teach </a:t>
            </a:r>
            <a:r>
              <a:rPr lang="en-US" smtClean="0"/>
              <a:t>Three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Name 5 essential pieces of information every sophomore should know about ________________________.</a:t>
            </a:r>
          </a:p>
          <a:p>
            <a:r>
              <a:rPr lang="en-US" sz="2800" dirty="0" smtClean="0"/>
              <a:t>Name 3 essential pieces of information every  middle </a:t>
            </a:r>
            <a:r>
              <a:rPr lang="en-US" sz="2800" dirty="0" err="1" smtClean="0"/>
              <a:t>schooler</a:t>
            </a:r>
            <a:r>
              <a:rPr lang="en-US" sz="2800" dirty="0" smtClean="0"/>
              <a:t> should know about _________________________.</a:t>
            </a:r>
          </a:p>
          <a:p>
            <a:r>
              <a:rPr lang="en-US" sz="2800" dirty="0" smtClean="0"/>
              <a:t>Name 1 essential pieces of information every first grader should know about ______________________________.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931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1800" dirty="0" smtClean="0">
                <a:solidFill>
                  <a:schemeClr val="bg2">
                    <a:lumMod val="90000"/>
                  </a:schemeClr>
                </a:solidFill>
              </a:rPr>
              <a:t>●</a:t>
            </a:r>
            <a:r>
              <a:rPr lang="en-US" dirty="0" smtClean="0"/>
              <a:t> Numbered </a:t>
            </a:r>
            <a:r>
              <a:rPr lang="en-US" dirty="0"/>
              <a:t>Heads</a:t>
            </a:r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● </a:t>
            </a:r>
            <a:r>
              <a:rPr lang="en-US" dirty="0" smtClean="0"/>
              <a:t>3-2-1 </a:t>
            </a:r>
            <a:r>
              <a:rPr lang="en-US" dirty="0"/>
              <a:t>Compare</a:t>
            </a:r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●</a:t>
            </a:r>
            <a:r>
              <a:rPr lang="en-US" dirty="0"/>
              <a:t> </a:t>
            </a:r>
            <a:r>
              <a:rPr lang="en-US" dirty="0" smtClean="0"/>
              <a:t>Organization </a:t>
            </a:r>
            <a:r>
              <a:rPr lang="en-US" dirty="0"/>
              <a:t>Web Test</a:t>
            </a:r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●</a:t>
            </a:r>
            <a:r>
              <a:rPr lang="en-US" dirty="0"/>
              <a:t> </a:t>
            </a:r>
            <a:r>
              <a:rPr lang="en-US" dirty="0" smtClean="0"/>
              <a:t>Give </a:t>
            </a:r>
            <a:r>
              <a:rPr lang="en-US" dirty="0"/>
              <a:t>Three </a:t>
            </a:r>
            <a:r>
              <a:rPr lang="en-US" dirty="0" smtClean="0"/>
              <a:t>Adjectives</a:t>
            </a:r>
          </a:p>
          <a:p>
            <a:pPr marL="0" indent="0">
              <a:buFontTx/>
              <a:buNone/>
              <a:defRPr/>
            </a:pPr>
            <a:r>
              <a:rPr lang="en-US" sz="2000" dirty="0" smtClean="0">
                <a:solidFill>
                  <a:schemeClr val="bg2">
                    <a:lumMod val="90000"/>
                  </a:schemeClr>
                </a:solidFill>
              </a:rPr>
              <a:t>●  </a:t>
            </a:r>
            <a:r>
              <a:rPr lang="en-US" dirty="0" smtClean="0">
                <a:solidFill>
                  <a:schemeClr val="tx1"/>
                </a:solidFill>
              </a:rPr>
              <a:t>Teach Others</a:t>
            </a:r>
            <a:endParaRPr lang="en-US" sz="2000" dirty="0"/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chemeClr val="bg2">
                    <a:lumMod val="90000"/>
                  </a:schemeClr>
                </a:solidFill>
              </a:rPr>
              <a:t>●</a:t>
            </a:r>
            <a:r>
              <a:rPr lang="en-US" dirty="0"/>
              <a:t> </a:t>
            </a:r>
            <a:r>
              <a:rPr lang="en-US" dirty="0" smtClean="0"/>
              <a:t>Wave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7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Cornell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Questions?</a:t>
            </a:r>
          </a:p>
          <a:p>
            <a:r>
              <a:rPr lang="en-US" sz="3200" dirty="0" smtClean="0"/>
              <a:t>Reflective Summary</a:t>
            </a:r>
          </a:p>
          <a:p>
            <a:pPr lvl="1"/>
            <a:r>
              <a:rPr lang="en-US" sz="2400" dirty="0" smtClean="0"/>
              <a:t>Include which strategy would most likely shift responsibility for learning in your classroom?</a:t>
            </a:r>
          </a:p>
          <a:p>
            <a:pPr lvl="1"/>
            <a:r>
              <a:rPr lang="en-US" sz="2400" dirty="0" smtClean="0"/>
              <a:t>Wave Strategy</a:t>
            </a:r>
          </a:p>
        </p:txBody>
      </p:sp>
    </p:spTree>
    <p:extLst>
      <p:ext uri="{BB962C8B-B14F-4D97-AF65-F5344CB8AC3E}">
        <p14:creationId xmlns:p14="http://schemas.microsoft.com/office/powerpoint/2010/main" val="299708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Revisit Learning Targets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sz="2000" b="1" i="1" dirty="0"/>
              <a:t>From the Charlotte Danielson Framework Domain 3c:</a:t>
            </a:r>
          </a:p>
          <a:p>
            <a:pPr marL="0" indent="0">
              <a:buNone/>
              <a:defRPr/>
            </a:pPr>
            <a:r>
              <a:rPr lang="en-US" dirty="0"/>
              <a:t>●   </a:t>
            </a:r>
            <a:r>
              <a:rPr lang="en-US" dirty="0" smtClean="0"/>
              <a:t>I can engage students in learning</a:t>
            </a:r>
            <a:endParaRPr lang="en-US" altLang="en-US" dirty="0" smtClean="0"/>
          </a:p>
          <a:p>
            <a:pPr marL="0" indent="0">
              <a:buNone/>
              <a:defRPr/>
            </a:pPr>
            <a:endParaRPr lang="en-US" altLang="en-US" sz="1800" b="1" i="1" dirty="0"/>
          </a:p>
          <a:p>
            <a:pPr marL="0" indent="0">
              <a:buNone/>
              <a:defRPr/>
            </a:pPr>
            <a:r>
              <a:rPr lang="en-US" altLang="en-US" sz="2000" b="1" i="1" dirty="0"/>
              <a:t>From the Illinois Professional Teaching Standards 4K:</a:t>
            </a:r>
          </a:p>
          <a:p>
            <a:pPr>
              <a:defRPr/>
            </a:pPr>
            <a:r>
              <a:rPr lang="en-US" altLang="en-US" dirty="0" smtClean="0"/>
              <a:t>I can use strategies to create a smoothly functioning learning community in which students assume responsibility for themselves…..</a:t>
            </a:r>
          </a:p>
        </p:txBody>
      </p:sp>
    </p:spTree>
    <p:extLst>
      <p:ext uri="{BB962C8B-B14F-4D97-AF65-F5344CB8AC3E}">
        <p14:creationId xmlns:p14="http://schemas.microsoft.com/office/powerpoint/2010/main" val="424509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Created a generation of passive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Intervention classes</a:t>
            </a:r>
          </a:p>
          <a:p>
            <a:r>
              <a:rPr lang="en-US" sz="3600" dirty="0" smtClean="0"/>
              <a:t>Instructional time</a:t>
            </a:r>
          </a:p>
          <a:p>
            <a:r>
              <a:rPr lang="en-US" sz="3600" dirty="0" smtClean="0"/>
              <a:t>Evaluation system</a:t>
            </a:r>
          </a:p>
        </p:txBody>
      </p:sp>
    </p:spTree>
    <p:extLst>
      <p:ext uri="{BB962C8B-B14F-4D97-AF65-F5344CB8AC3E}">
        <p14:creationId xmlns:p14="http://schemas.microsoft.com/office/powerpoint/2010/main" val="167525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Learning</a:t>
            </a:r>
            <a:endParaRPr lang="en-US" dirty="0"/>
          </a:p>
        </p:txBody>
      </p:sp>
      <p:pic>
        <p:nvPicPr>
          <p:cNvPr id="1030" name="Picture 6" descr="http://ebusiness.ascd.org/serverfiles/productimages/109001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276" y="2032379"/>
            <a:ext cx="2588208" cy="387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935" y="2032379"/>
            <a:ext cx="3018387" cy="387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9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“State of the Nation”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2174" y="2526102"/>
            <a:ext cx="7772400" cy="502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Shared Responsibility for Literacy</a:t>
            </a:r>
          </a:p>
          <a:p>
            <a:pPr lvl="1">
              <a:defRPr/>
            </a:pPr>
            <a:r>
              <a:rPr lang="en-US" sz="2400" dirty="0" smtClean="0"/>
              <a:t>Unique </a:t>
            </a:r>
            <a:r>
              <a:rPr lang="en-US" sz="2400" dirty="0"/>
              <a:t>to your </a:t>
            </a:r>
            <a:r>
              <a:rPr lang="en-US" sz="2400" dirty="0" smtClean="0"/>
              <a:t>content</a:t>
            </a:r>
          </a:p>
          <a:p>
            <a:pPr>
              <a:defRPr/>
            </a:pPr>
            <a:r>
              <a:rPr lang="en-US" dirty="0" smtClean="0"/>
              <a:t>CCSS - Creating analytical, critical thinkers</a:t>
            </a:r>
          </a:p>
          <a:p>
            <a:pPr>
              <a:defRPr/>
            </a:pPr>
            <a:r>
              <a:rPr lang="en-US" dirty="0" smtClean="0"/>
              <a:t>Danielson Evaluation Model</a:t>
            </a:r>
            <a:endParaRPr lang="en-US" dirty="0"/>
          </a:p>
          <a:p>
            <a:pPr>
              <a:defRPr/>
            </a:pPr>
            <a:r>
              <a:rPr lang="en-US" dirty="0" smtClean="0"/>
              <a:t>Already using strategies in classrooms</a:t>
            </a:r>
          </a:p>
          <a:p>
            <a:pPr lvl="1">
              <a:defRPr/>
            </a:pPr>
            <a:r>
              <a:rPr lang="en-US" sz="2400" dirty="0" smtClean="0"/>
              <a:t>Refine current and discover new strategies that work best in your classroom</a:t>
            </a:r>
          </a:p>
          <a:p>
            <a:pPr marL="514350" indent="-514350">
              <a:buFontTx/>
              <a:buAutoNum type="arabicParenR"/>
              <a:defRPr/>
            </a:pPr>
            <a:endParaRPr lang="en-US" dirty="0" smtClean="0"/>
          </a:p>
          <a:p>
            <a:pPr marL="514350" indent="-514350">
              <a:buFontTx/>
              <a:buAutoNum type="arabicParenR"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685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Shifting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Content Experts! </a:t>
            </a:r>
          </a:p>
          <a:p>
            <a:pPr lvl="1"/>
            <a:r>
              <a:rPr lang="en-US" dirty="0"/>
              <a:t>Knowledge doubles every 10 </a:t>
            </a:r>
            <a:r>
              <a:rPr lang="en-US" dirty="0" smtClean="0"/>
              <a:t>years </a:t>
            </a:r>
          </a:p>
          <a:p>
            <a:pPr lvl="1"/>
            <a:r>
              <a:rPr lang="en-US" dirty="0" smtClean="0"/>
              <a:t>Mile Wide and Inch Deep</a:t>
            </a:r>
          </a:p>
          <a:p>
            <a:r>
              <a:rPr lang="en-US" sz="3200" dirty="0" smtClean="0"/>
              <a:t>Don’t know how to handle struggling readers</a:t>
            </a:r>
          </a:p>
          <a:p>
            <a:pPr lvl="1"/>
            <a:r>
              <a:rPr lang="en-US" dirty="0" smtClean="0"/>
              <a:t>Confusing ability to read with their ability to think</a:t>
            </a:r>
          </a:p>
        </p:txBody>
      </p:sp>
    </p:spTree>
    <p:extLst>
      <p:ext uri="{BB962C8B-B14F-4D97-AF65-F5344CB8AC3E}">
        <p14:creationId xmlns:p14="http://schemas.microsoft.com/office/powerpoint/2010/main" val="227079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Learning Targets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b="1" i="1" dirty="0"/>
              <a:t>From the Charlotte Danielson Framework Domain 3c:</a:t>
            </a:r>
          </a:p>
          <a:p>
            <a:pPr marL="0" indent="0">
              <a:buNone/>
              <a:defRPr/>
            </a:pPr>
            <a:r>
              <a:rPr lang="en-US" dirty="0"/>
              <a:t>●   </a:t>
            </a:r>
            <a:r>
              <a:rPr lang="en-US" dirty="0" smtClean="0"/>
              <a:t>I can engage students in learning</a:t>
            </a:r>
            <a:endParaRPr lang="en-US" altLang="en-US" dirty="0" smtClean="0"/>
          </a:p>
          <a:p>
            <a:pPr marL="0" indent="0">
              <a:buNone/>
              <a:defRPr/>
            </a:pPr>
            <a:endParaRPr lang="en-US" altLang="en-US" sz="2000" b="1" i="1" dirty="0"/>
          </a:p>
          <a:p>
            <a:pPr marL="0" indent="0">
              <a:buNone/>
              <a:defRPr/>
            </a:pPr>
            <a:r>
              <a:rPr lang="en-US" altLang="en-US" sz="2000" b="1" i="1" dirty="0"/>
              <a:t>From the Illinois Professional Teaching Standards 4K:</a:t>
            </a:r>
          </a:p>
          <a:p>
            <a:pPr>
              <a:defRPr/>
            </a:pPr>
            <a:r>
              <a:rPr lang="en-US" altLang="en-US" dirty="0" smtClean="0"/>
              <a:t>I can use strategies to create a smoothly functioning learning community in which students assume responsibility for themselves…..</a:t>
            </a:r>
          </a:p>
        </p:txBody>
      </p:sp>
    </p:spTree>
    <p:extLst>
      <p:ext uri="{BB962C8B-B14F-4D97-AF65-F5344CB8AC3E}">
        <p14:creationId xmlns:p14="http://schemas.microsoft.com/office/powerpoint/2010/main" val="75091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Become a Student!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 dirty="0" smtClean="0"/>
              <a:t>Practice note-taking</a:t>
            </a:r>
          </a:p>
          <a:p>
            <a:pPr lvl="1"/>
            <a:r>
              <a:rPr lang="en-US" altLang="en-US" sz="2800" dirty="0" smtClean="0"/>
              <a:t>Cornell Notes</a:t>
            </a:r>
          </a:p>
          <a:p>
            <a:endParaRPr lang="en-US" altLang="en-US" dirty="0" smtClean="0"/>
          </a:p>
          <a:p>
            <a:r>
              <a:rPr lang="en-US" altLang="en-US" sz="3200" dirty="0" smtClean="0"/>
              <a:t>Today’s Topic: Student Engagement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06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Textile" charset="0"/>
              </a:rPr>
              <a:t>Cornell Notetaking</a:t>
            </a:r>
            <a:endParaRPr lang="en-US" alt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90800" y="1981200"/>
            <a:ext cx="3810000" cy="4114800"/>
          </a:xfrm>
        </p:spPr>
        <p:txBody>
          <a:bodyPr/>
          <a:lstStyle/>
          <a:p>
            <a:r>
              <a:rPr lang="en-US" altLang="en-US" sz="2000" dirty="0">
                <a:latin typeface="Textile" charset="0"/>
              </a:rPr>
              <a:t>Dr. </a:t>
            </a:r>
            <a:r>
              <a:rPr lang="en-US" altLang="en-US" sz="2000" dirty="0" err="1">
                <a:latin typeface="Textile" charset="0"/>
              </a:rPr>
              <a:t>Pauk</a:t>
            </a:r>
            <a:r>
              <a:rPr lang="en-US" altLang="en-US" sz="2000" dirty="0">
                <a:latin typeface="Textile" charset="0"/>
              </a:rPr>
              <a:t> – Cornell University, Stanford, UCLA’s School of Engineering, most Law Schools, </a:t>
            </a:r>
          </a:p>
          <a:p>
            <a:endParaRPr lang="en-US" altLang="en-US" sz="2000" dirty="0">
              <a:latin typeface="Textile" charset="0"/>
            </a:endParaRPr>
          </a:p>
          <a:p>
            <a:r>
              <a:rPr lang="en-US" altLang="en-US" sz="2000" dirty="0">
                <a:latin typeface="Textile" charset="0"/>
              </a:rPr>
              <a:t>Requires students to review notes and think critically after learning has taken place</a:t>
            </a:r>
            <a:endParaRPr lang="en-US" altLang="en-US" dirty="0">
              <a:latin typeface="Textile" charset="0"/>
            </a:endParaRP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781800" y="25908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7772400" y="2590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781800" y="52578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85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for teaching Cornell Note-taking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95401" y="2432649"/>
            <a:ext cx="9601196" cy="3443219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b="1" dirty="0">
                <a:latin typeface="Textile" charset="0"/>
              </a:rPr>
              <a:t>S</a:t>
            </a:r>
            <a:r>
              <a:rPr lang="en-US" altLang="en-US" sz="2800" b="1" dirty="0">
                <a:latin typeface="Textile" charset="0"/>
              </a:rPr>
              <a:t>et up your page</a:t>
            </a:r>
          </a:p>
          <a:p>
            <a:pPr lvl="1">
              <a:buFont typeface="Monotype Sorts" charset="2"/>
              <a:buChar char="3"/>
            </a:pPr>
            <a:r>
              <a:rPr lang="en-US" altLang="en-US" dirty="0">
                <a:latin typeface="Textile" charset="0"/>
              </a:rPr>
              <a:t>Draw your margins</a:t>
            </a:r>
          </a:p>
          <a:p>
            <a:pPr lvl="1">
              <a:buFont typeface="Monotype Sorts" charset="2"/>
              <a:buChar char="3"/>
            </a:pPr>
            <a:r>
              <a:rPr lang="en-US" altLang="en-US" dirty="0">
                <a:latin typeface="Textile" charset="0"/>
              </a:rPr>
              <a:t>Label clearly </a:t>
            </a:r>
          </a:p>
          <a:p>
            <a:r>
              <a:rPr lang="en-US" altLang="en-US" b="1" dirty="0">
                <a:latin typeface="Textile" charset="0"/>
              </a:rPr>
              <a:t>T</a:t>
            </a:r>
            <a:r>
              <a:rPr lang="en-US" altLang="en-US" sz="2800" b="1" dirty="0">
                <a:latin typeface="Textile" charset="0"/>
              </a:rPr>
              <a:t>ake notes</a:t>
            </a:r>
          </a:p>
          <a:p>
            <a:pPr lvl="1">
              <a:buFont typeface="Monotype Sorts" charset="2"/>
              <a:buChar char="3"/>
            </a:pPr>
            <a:r>
              <a:rPr lang="en-US" altLang="en-US" dirty="0">
                <a:latin typeface="Textile" charset="0"/>
              </a:rPr>
              <a:t>Use your best strategies</a:t>
            </a:r>
          </a:p>
          <a:p>
            <a:r>
              <a:rPr lang="en-US" altLang="en-US" b="1" dirty="0">
                <a:latin typeface="Textile" charset="0"/>
              </a:rPr>
              <a:t>A</a:t>
            </a:r>
            <a:r>
              <a:rPr lang="en-US" altLang="en-US" sz="2800" b="1" dirty="0">
                <a:latin typeface="Textile" charset="0"/>
              </a:rPr>
              <a:t>ctively listen, analyze, ask questions</a:t>
            </a:r>
          </a:p>
          <a:p>
            <a:r>
              <a:rPr lang="en-US" altLang="en-US" b="1" dirty="0">
                <a:latin typeface="Textile" charset="0"/>
              </a:rPr>
              <a:t>R</a:t>
            </a:r>
            <a:r>
              <a:rPr lang="en-US" altLang="en-US" sz="2800" b="1" dirty="0">
                <a:latin typeface="Textile" charset="0"/>
              </a:rPr>
              <a:t>eview, revise, reflect</a:t>
            </a:r>
          </a:p>
          <a:p>
            <a:pPr lvl="1">
              <a:buFont typeface="Monotype Sorts" charset="2"/>
              <a:buChar char="3"/>
            </a:pPr>
            <a:r>
              <a:rPr lang="en-US" altLang="en-US" dirty="0">
                <a:latin typeface="Textile" charset="0"/>
              </a:rPr>
              <a:t>Look over notes and highlight, edit, </a:t>
            </a:r>
            <a:r>
              <a:rPr lang="en-US" altLang="en-US" dirty="0" smtClean="0">
                <a:latin typeface="Textile" charset="0"/>
              </a:rPr>
              <a:t>annotate, or </a:t>
            </a:r>
            <a:r>
              <a:rPr lang="en-US" altLang="en-US" dirty="0">
                <a:latin typeface="Textile" charset="0"/>
              </a:rPr>
              <a:t>add info</a:t>
            </a:r>
          </a:p>
          <a:p>
            <a:pPr lvl="1">
              <a:buFont typeface="Monotype Sorts" charset="2"/>
              <a:buChar char="3"/>
            </a:pPr>
            <a:r>
              <a:rPr lang="en-US" altLang="en-US" dirty="0">
                <a:latin typeface="Textile" charset="0"/>
              </a:rPr>
              <a:t>Write your questions and reflection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6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1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1487</TotalTime>
  <Words>953</Words>
  <Application>Microsoft Office PowerPoint</Application>
  <PresentationFormat>Widescreen</PresentationFormat>
  <Paragraphs>216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Arial Rounded MT Bold</vt:lpstr>
      <vt:lpstr>Calibri</vt:lpstr>
      <vt:lpstr>Century Gothic</vt:lpstr>
      <vt:lpstr>Garamond</vt:lpstr>
      <vt:lpstr>Monotype Sorts</vt:lpstr>
      <vt:lpstr>Textile</vt:lpstr>
      <vt:lpstr>Times New Roman</vt:lpstr>
      <vt:lpstr>Wingdings 2</vt:lpstr>
      <vt:lpstr>Organic</vt:lpstr>
      <vt:lpstr>1_Austin</vt:lpstr>
      <vt:lpstr>Shifting Responsibility for Learning</vt:lpstr>
      <vt:lpstr>PowerPoint Presentation</vt:lpstr>
      <vt:lpstr>Created a generation of passive learners</vt:lpstr>
      <vt:lpstr>“State of the Nation”</vt:lpstr>
      <vt:lpstr>Barriers to Shifting Responsibility</vt:lpstr>
      <vt:lpstr>Learning Targets</vt:lpstr>
      <vt:lpstr>Become a Student!</vt:lpstr>
      <vt:lpstr>Cornell Notetaking</vt:lpstr>
      <vt:lpstr>Strategy for teaching Cornell Note-taking</vt:lpstr>
      <vt:lpstr>Five Fast Fixes</vt:lpstr>
      <vt:lpstr>Prepare to Learn Strategies</vt:lpstr>
      <vt:lpstr>Build Background</vt:lpstr>
      <vt:lpstr>Quote and Comment</vt:lpstr>
      <vt:lpstr>Possible Sentences</vt:lpstr>
      <vt:lpstr>Concept Sorts</vt:lpstr>
      <vt:lpstr>Prepare to Learn Strategies</vt:lpstr>
      <vt:lpstr>Engage and Transform Information</vt:lpstr>
      <vt:lpstr>C.E.R.</vt:lpstr>
      <vt:lpstr>Read from Different Perspectives</vt:lpstr>
      <vt:lpstr>“What If”</vt:lpstr>
      <vt:lpstr>Engage and Transform Information</vt:lpstr>
      <vt:lpstr>Reflect on Learning</vt:lpstr>
      <vt:lpstr>Organizational Web Test</vt:lpstr>
      <vt:lpstr>Numbered Heads</vt:lpstr>
      <vt:lpstr>3 - 2 - 1 Compare</vt:lpstr>
      <vt:lpstr>Teach Three</vt:lpstr>
      <vt:lpstr>Reflection Strategies</vt:lpstr>
      <vt:lpstr>Complete Cornell Notes</vt:lpstr>
      <vt:lpstr>Revisit Learning Targets</vt:lpstr>
      <vt:lpstr>Continue Learning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Shifting Responsibility for Learning</dc:title>
  <dc:creator>Eifler Ann</dc:creator>
  <cp:lastModifiedBy>Eifler Ann</cp:lastModifiedBy>
  <cp:revision>70</cp:revision>
  <cp:lastPrinted>2014-09-30T21:26:01Z</cp:lastPrinted>
  <dcterms:created xsi:type="dcterms:W3CDTF">2014-09-23T00:42:54Z</dcterms:created>
  <dcterms:modified xsi:type="dcterms:W3CDTF">2014-10-03T02:50:46Z</dcterms:modified>
</cp:coreProperties>
</file>